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60" r:id="rId6"/>
    <p:sldId id="261" r:id="rId7"/>
    <p:sldId id="277" r:id="rId8"/>
    <p:sldId id="262" r:id="rId9"/>
    <p:sldId id="263" r:id="rId10"/>
    <p:sldId id="264" r:id="rId11"/>
    <p:sldId id="274" r:id="rId12"/>
    <p:sldId id="266" r:id="rId13"/>
    <p:sldId id="275" r:id="rId14"/>
    <p:sldId id="276" r:id="rId15"/>
    <p:sldId id="265" r:id="rId16"/>
    <p:sldId id="267" r:id="rId17"/>
    <p:sldId id="278" r:id="rId18"/>
    <p:sldId id="280" r:id="rId19"/>
    <p:sldId id="279" r:id="rId20"/>
    <p:sldId id="268" r:id="rId21"/>
    <p:sldId id="269" r:id="rId22"/>
    <p:sldId id="270" r:id="rId23"/>
    <p:sldId id="271" r:id="rId24"/>
    <p:sldId id="272" r:id="rId25"/>
    <p:sldId id="259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AD14E3-8D4C-4553-A035-46330E7D1F94}" type="datetimeFigureOut">
              <a:rPr lang="hu-HU" smtClean="0"/>
              <a:t>2018. 09. 08.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F2A307-91AA-40F4-8018-1A3768DBE1A7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eratura.hu/irok/xxszazad/eulira/babit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iteratura.hu/irok/xxszazad/eulira/ignotus.ht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iteratura.hu/irok/renesz/dante.ht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smtClean="0"/>
              <a:t>Babits Mihály (1883-1941)</a:t>
            </a:r>
            <a:endParaRPr lang="hu-HU" sz="2800" dirty="0"/>
          </a:p>
        </p:txBody>
      </p:sp>
      <p:pic>
        <p:nvPicPr>
          <p:cNvPr id="13" name="Kép helye 12" descr="Nino+Nardini+3_111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4" r="154"/>
          <a:stretch>
            <a:fillRect/>
          </a:stretch>
        </p:blipFill>
        <p:spPr/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u-HU" sz="3200" dirty="0" smtClean="0"/>
              <a:t>A „</a:t>
            </a:r>
            <a:r>
              <a:rPr lang="hu-HU" sz="3200" dirty="0" err="1" smtClean="0"/>
              <a:t>poeta</a:t>
            </a:r>
            <a:r>
              <a:rPr lang="hu-HU" sz="3200" dirty="0" smtClean="0"/>
              <a:t> </a:t>
            </a:r>
            <a:r>
              <a:rPr lang="hu-HU" sz="3200" dirty="0" err="1"/>
              <a:t>d</a:t>
            </a:r>
            <a:r>
              <a:rPr lang="hu-HU" sz="3200" dirty="0" err="1" smtClean="0"/>
              <a:t>octus</a:t>
            </a:r>
            <a:r>
              <a:rPr lang="hu-HU" sz="3200" dirty="0" smtClean="0"/>
              <a:t>”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forradalmak idején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-Ebben az időben (1921-ben) nősül, felesége a Török </a:t>
            </a:r>
            <a:r>
              <a:rPr lang="hu-HU" dirty="0" err="1" smtClean="0"/>
              <a:t>Sophie</a:t>
            </a:r>
            <a:r>
              <a:rPr lang="hu-HU" dirty="0" smtClean="0"/>
              <a:t> néven író </a:t>
            </a:r>
            <a:r>
              <a:rPr lang="hu-HU" dirty="0" err="1" smtClean="0"/>
              <a:t>Tanner</a:t>
            </a:r>
            <a:r>
              <a:rPr lang="hu-HU" dirty="0" smtClean="0"/>
              <a:t> Ilona, költőnő. </a:t>
            </a:r>
          </a:p>
          <a:p>
            <a:r>
              <a:rPr lang="hu-HU" dirty="0" smtClean="0"/>
              <a:t>- </a:t>
            </a:r>
            <a:r>
              <a:rPr lang="hu-HU" dirty="0" err="1" smtClean="0"/>
              <a:t>Recitativ</a:t>
            </a:r>
            <a:r>
              <a:rPr lang="hu-HU" dirty="0" smtClean="0"/>
              <a:t> (1916) 3.verseskötet</a:t>
            </a:r>
          </a:p>
          <a:p>
            <a:r>
              <a:rPr lang="hu-HU" dirty="0" smtClean="0"/>
              <a:t>- etikai látószög </a:t>
            </a:r>
          </a:p>
          <a:p>
            <a:r>
              <a:rPr lang="hu-HU" dirty="0" smtClean="0"/>
              <a:t>-pacifizmus</a:t>
            </a:r>
          </a:p>
          <a:p>
            <a:r>
              <a:rPr lang="hu-HU" dirty="0" smtClean="0"/>
              <a:t>-stílus: expresszionizmus</a:t>
            </a:r>
          </a:p>
          <a:p>
            <a:r>
              <a:rPr lang="hu-HU" dirty="0" smtClean="0"/>
              <a:t>-Nyugtalanság völgye (1920) 4.verseskötet</a:t>
            </a:r>
            <a:endParaRPr lang="hu-HU" dirty="0"/>
          </a:p>
        </p:txBody>
      </p:sp>
      <p:pic>
        <p:nvPicPr>
          <p:cNvPr id="5" name="Tartalom helye 4" descr="042babits_torok_szophie_03_hub1_fondiii23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3092" y="1600200"/>
            <a:ext cx="33888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3. pályaszakasz jellemzése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Sziget és tenger (1925)</a:t>
            </a:r>
          </a:p>
          <a:p>
            <a:r>
              <a:rPr lang="hu-HU" dirty="0" smtClean="0"/>
              <a:t>Az istenek halnak, az ember él(1929)</a:t>
            </a:r>
          </a:p>
          <a:p>
            <a:r>
              <a:rPr lang="hu-HU" dirty="0" smtClean="0"/>
              <a:t>Versenyt az </a:t>
            </a:r>
            <a:r>
              <a:rPr lang="hu-HU" dirty="0" err="1" smtClean="0"/>
              <a:t>esztendőkkel</a:t>
            </a:r>
            <a:r>
              <a:rPr lang="hu-HU" dirty="0" smtClean="0"/>
              <a:t>(1933)</a:t>
            </a:r>
          </a:p>
          <a:p>
            <a:r>
              <a:rPr lang="hu-HU" dirty="0" smtClean="0"/>
              <a:t>-önértelmező, reflexív jelleg</a:t>
            </a:r>
          </a:p>
          <a:p>
            <a:r>
              <a:rPr lang="hu-HU" dirty="0" smtClean="0"/>
              <a:t>-prófétai szerepvállalás</a:t>
            </a:r>
          </a:p>
          <a:p>
            <a:r>
              <a:rPr lang="hu-HU" dirty="0" smtClean="0"/>
              <a:t>-elégikus hangnem és/vagy önirónia</a:t>
            </a:r>
            <a:endParaRPr lang="hu-HU" dirty="0"/>
          </a:p>
          <a:p>
            <a:r>
              <a:rPr lang="hu-HU" dirty="0" smtClean="0"/>
              <a:t>Jónás könyve (1937-38): 4 részes elbeszélő költemény</a:t>
            </a:r>
          </a:p>
          <a:p>
            <a:r>
              <a:rPr lang="hu-HU" dirty="0" smtClean="0"/>
              <a:t>Jónás imája</a:t>
            </a:r>
          </a:p>
          <a:p>
            <a:r>
              <a:rPr lang="hu-HU" dirty="0" smtClean="0"/>
              <a:t>-  az életmű egészének értelmezése,  a bibliai történet parafrázisa és ars poetica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2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Költészete a ‘30-as években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 </a:t>
            </a:r>
            <a:r>
              <a:rPr lang="hu-HU" b="1" dirty="0" smtClean="0"/>
              <a:t>A prófétaszerep megjelenése és megerősödése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b.) </a:t>
            </a:r>
            <a:r>
              <a:rPr lang="hu-HU" b="1" dirty="0" smtClean="0"/>
              <a:t>A szenvedés és halál versei</a:t>
            </a:r>
            <a:br>
              <a:rPr lang="hu-HU" b="1" dirty="0" smtClean="0"/>
            </a:br>
            <a:r>
              <a:rPr lang="hu-HU" dirty="0" smtClean="0"/>
              <a:t>1935-ben egy rádióelőadás kapcsán figyeltek fel Babits nehéz légzésére.</a:t>
            </a:r>
            <a:endParaRPr lang="hu-HU" dirty="0"/>
          </a:p>
        </p:txBody>
      </p:sp>
      <p:pic>
        <p:nvPicPr>
          <p:cNvPr id="5" name="Tartalom helye 4" descr="c0242pe932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988840"/>
            <a:ext cx="187452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Babits regényei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-A gólyakalifa (1913) lélektani regény, metaforikus elbeszélés, az én osztottságának tapasztalata a témája, alakmás-regény</a:t>
            </a:r>
          </a:p>
          <a:p>
            <a:r>
              <a:rPr lang="hu-HU" dirty="0" smtClean="0"/>
              <a:t>-Tímár Virgil fia (1921)</a:t>
            </a:r>
          </a:p>
          <a:p>
            <a:r>
              <a:rPr lang="hu-HU" dirty="0" smtClean="0"/>
              <a:t>-Halálfiai(1927)</a:t>
            </a:r>
          </a:p>
          <a:p>
            <a:r>
              <a:rPr lang="hu-HU" dirty="0" smtClean="0"/>
              <a:t>Elza pilóta vagy A tökéletes társadalom-</a:t>
            </a:r>
            <a:r>
              <a:rPr lang="hu-HU" dirty="0" err="1" smtClean="0"/>
              <a:t>antiutópia</a:t>
            </a:r>
            <a:endParaRPr lang="hu-HU" dirty="0" smtClean="0"/>
          </a:p>
          <a:p>
            <a:pPr marL="13716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66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Babits drámái, műfordítói tevékenysége, esszéírói munkássága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Drámái:</a:t>
            </a:r>
          </a:p>
          <a:p>
            <a:r>
              <a:rPr lang="hu-HU" dirty="0" smtClean="0"/>
              <a:t>- </a:t>
            </a:r>
            <a:r>
              <a:rPr lang="hu-HU" dirty="0" err="1" smtClean="0"/>
              <a:t>Laodameia</a:t>
            </a:r>
            <a:r>
              <a:rPr lang="hu-HU" dirty="0" smtClean="0"/>
              <a:t>(1901-1911)</a:t>
            </a:r>
          </a:p>
          <a:p>
            <a:r>
              <a:rPr lang="hu-HU" dirty="0" smtClean="0"/>
              <a:t>-A- literátor (1916)</a:t>
            </a:r>
          </a:p>
          <a:p>
            <a:r>
              <a:rPr lang="hu-HU" dirty="0" smtClean="0"/>
              <a:t>Műfordításai:</a:t>
            </a:r>
          </a:p>
          <a:p>
            <a:r>
              <a:rPr lang="hu-HU" dirty="0" smtClean="0"/>
              <a:t>-Baudelaire-fordításkötet</a:t>
            </a:r>
          </a:p>
          <a:p>
            <a:r>
              <a:rPr lang="hu-HU" dirty="0" smtClean="0"/>
              <a:t>-Erato-a világirodalom erotikus versei</a:t>
            </a:r>
          </a:p>
          <a:p>
            <a:r>
              <a:rPr lang="hu-HU" dirty="0" smtClean="0"/>
              <a:t>- Dante: Isteni színjáték</a:t>
            </a:r>
          </a:p>
          <a:p>
            <a:r>
              <a:rPr lang="hu-HU" dirty="0" smtClean="0"/>
              <a:t>- Szophoklész: Oidipusz király</a:t>
            </a:r>
          </a:p>
          <a:p>
            <a:r>
              <a:rPr lang="hu-HU" dirty="0" smtClean="0"/>
              <a:t>Az európai irodalom története (1936)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59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Irodalmi vezér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hu-HU" dirty="0" smtClean="0"/>
              <a:t>A </a:t>
            </a:r>
            <a:r>
              <a:rPr lang="hu-HU" b="1" i="1" dirty="0" smtClean="0"/>
              <a:t>Kisfaludy Társaság </a:t>
            </a:r>
            <a:r>
              <a:rPr lang="hu-HU" dirty="0" smtClean="0"/>
              <a:t>is tagjává választja.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A </a:t>
            </a:r>
            <a:r>
              <a:rPr lang="hu-HU" dirty="0" err="1" smtClean="0"/>
              <a:t>Baumkurátora</a:t>
            </a:r>
            <a:r>
              <a:rPr lang="hu-HU" dirty="0" smtClean="0"/>
              <a:t>, döntő szava van, hogy évről évre kik kapják a </a:t>
            </a:r>
            <a:r>
              <a:rPr lang="hu-HU" b="1" i="1" dirty="0" smtClean="0"/>
              <a:t>Baumgarten-díj</a:t>
            </a:r>
            <a:r>
              <a:rPr lang="hu-HU" dirty="0" smtClean="0"/>
              <a:t>at. </a:t>
            </a:r>
          </a:p>
          <a:p>
            <a:pPr>
              <a:buFont typeface="Wingdings" pitchFamily="2" charset="2"/>
              <a:buChar char="q"/>
            </a:pPr>
            <a:r>
              <a:rPr lang="hu-HU" b="1" i="1" dirty="0" smtClean="0"/>
              <a:t>A  Nyugatnak </a:t>
            </a:r>
            <a:r>
              <a:rPr lang="hu-HU" dirty="0" smtClean="0"/>
              <a:t>is ő lett a </a:t>
            </a:r>
            <a:r>
              <a:rPr lang="hu-HU" b="1" i="1" dirty="0" smtClean="0"/>
              <a:t>főszerkesztő</a:t>
            </a:r>
            <a:r>
              <a:rPr lang="hu-HU" dirty="0" smtClean="0"/>
              <a:t>je. A Nyugat pedig akkor is a legnagyobb tekintélyű folyóirat volt, amikor alig néhány száz példányban jelent meg. </a:t>
            </a:r>
            <a:endParaRPr lang="hu-HU" dirty="0"/>
          </a:p>
        </p:txBody>
      </p:sp>
      <p:pic>
        <p:nvPicPr>
          <p:cNvPr id="5" name="Tartalom helye 4" descr="ir061kd81235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096344" cy="4189171"/>
          </a:xfrm>
        </p:spPr>
      </p:pic>
      <p:sp>
        <p:nvSpPr>
          <p:cNvPr id="6" name="Szövegdoboz 5"/>
          <p:cNvSpPr txBox="1"/>
          <p:nvPr/>
        </p:nvSpPr>
        <p:spPr>
          <a:xfrm>
            <a:off x="5220072" y="5157192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Rippl-Rónai: Babits Mihály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Babits értékelése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„Életműve gazdag örökségünk…</a:t>
            </a:r>
            <a:r>
              <a:rPr lang="hu-HU" dirty="0" err="1" smtClean="0"/>
              <a:t>Költészeté-ben</a:t>
            </a:r>
            <a:r>
              <a:rPr lang="hu-HU" dirty="0" smtClean="0"/>
              <a:t>  egy érzékeny és nagyon művelt modern ember kifejezi félelmeit, szorongásait, magányát, de a kultúra gyönyörűségeit is. Formakincse is magába olvasztja az évezredek eredményeit. Hangja a szecessziós burjánzásból idővel a klasszikus szigorúságig egyszerűsödik.”</a:t>
            </a:r>
          </a:p>
          <a:p>
            <a:r>
              <a:rPr lang="hu-HU" dirty="0" smtClean="0"/>
              <a:t>(Hegedűs Géza)</a:t>
            </a:r>
            <a:endParaRPr lang="hu-HU" dirty="0"/>
          </a:p>
        </p:txBody>
      </p:sp>
      <p:pic>
        <p:nvPicPr>
          <p:cNvPr id="5" name="Tartalom helye 4" descr="babits_ajanlo_09_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8789" y="1600200"/>
            <a:ext cx="327742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Babits hatása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Nemes Nagy Ágnes, a 20.század 2. felének költői vezéregyénisége </a:t>
            </a:r>
            <a:r>
              <a:rPr lang="hu-HU" dirty="0" smtClean="0">
                <a:solidFill>
                  <a:srgbClr val="FF0000"/>
                </a:solidFill>
              </a:rPr>
              <a:t>A hegyi költő</a:t>
            </a:r>
            <a:r>
              <a:rPr lang="hu-HU" dirty="0" smtClean="0"/>
              <a:t> címmel tanulmánykötetet.</a:t>
            </a:r>
          </a:p>
          <a:p>
            <a:r>
              <a:rPr lang="hu-HU" dirty="0" smtClean="0"/>
              <a:t>1945 utáni Újhold című folyóirat alkotói számára is példává vált. (Lengyel Balázs, Nemes Nagy Ágnes, Pilinszky János, Szabó Magda)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95" y="1600200"/>
            <a:ext cx="3798010" cy="4525963"/>
          </a:xfrm>
        </p:spPr>
      </p:pic>
    </p:spTree>
    <p:extLst>
      <p:ext uri="{BB962C8B-B14F-4D97-AF65-F5344CB8AC3E}">
        <p14:creationId xmlns:p14="http://schemas.microsoft.com/office/powerpoint/2010/main" val="113002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Nyugat 25 éves jubileumán</a:t>
            </a:r>
            <a:endParaRPr lang="hu-HU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>
            <a:fillRect/>
          </a:stretch>
        </p:blipFill>
        <p:spPr>
          <a:xfrm>
            <a:off x="1846875" y="1745158"/>
            <a:ext cx="5486400" cy="3962400"/>
          </a:xfr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6737684" y="2132856"/>
            <a:ext cx="858652" cy="129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endCxn id="29" idx="3"/>
          </p:cNvCxnSpPr>
          <p:nvPr/>
        </p:nvCxnSpPr>
        <p:spPr>
          <a:xfrm>
            <a:off x="7092280" y="2780928"/>
            <a:ext cx="756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1331640" y="2492896"/>
            <a:ext cx="1728192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4590075" y="1431964"/>
            <a:ext cx="485981" cy="106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3131840" y="1431963"/>
            <a:ext cx="547102" cy="76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 flipH="1">
            <a:off x="420505" y="2636912"/>
            <a:ext cx="140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Móricz Zsigmond</a:t>
            </a:r>
            <a:endParaRPr lang="hu-HU" sz="14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366034" y="1065049"/>
            <a:ext cx="1521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Babits Mihály</a:t>
            </a:r>
            <a:endParaRPr lang="hu-HU" sz="1400" dirty="0"/>
          </a:p>
        </p:txBody>
      </p:sp>
      <p:sp>
        <p:nvSpPr>
          <p:cNvPr id="26" name="Szövegdoboz 25"/>
          <p:cNvSpPr txBox="1"/>
          <p:nvPr/>
        </p:nvSpPr>
        <p:spPr>
          <a:xfrm flipH="1">
            <a:off x="5083550" y="10508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Tanner</a:t>
            </a:r>
            <a:r>
              <a:rPr lang="hu-HU" sz="1400" dirty="0" smtClean="0"/>
              <a:t> Ilona</a:t>
            </a:r>
            <a:endParaRPr lang="hu-HU" sz="1400" dirty="0"/>
          </a:p>
        </p:txBody>
      </p:sp>
      <p:sp>
        <p:nvSpPr>
          <p:cNvPr id="27" name="Szövegdoboz 26"/>
          <p:cNvSpPr txBox="1"/>
          <p:nvPr/>
        </p:nvSpPr>
        <p:spPr>
          <a:xfrm flipH="1">
            <a:off x="7635933" y="1790822"/>
            <a:ext cx="126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Kosztolányi Dezső</a:t>
            </a:r>
            <a:endParaRPr lang="hu-HU" sz="1400" dirty="0"/>
          </a:p>
        </p:txBody>
      </p:sp>
      <p:sp>
        <p:nvSpPr>
          <p:cNvPr id="29" name="Szövegdoboz 28"/>
          <p:cNvSpPr txBox="1"/>
          <p:nvPr/>
        </p:nvSpPr>
        <p:spPr>
          <a:xfrm flipH="1">
            <a:off x="7848510" y="251931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Karinthy Frigyes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20376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Pályatársak, barátok és tanítványok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1906"/>
            <a:ext cx="2285345" cy="3130922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06" y="1381906"/>
            <a:ext cx="2464866" cy="345542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37" y="1423499"/>
            <a:ext cx="3404295" cy="273483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06076"/>
            <a:ext cx="1854987" cy="261646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07296" y="4837326"/>
            <a:ext cx="130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Móricz Zsigmond 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588224" y="51143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Illyés Gyula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080590" y="6165304"/>
            <a:ext cx="165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Szabó Lőrinc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 flipH="1">
            <a:off x="3347863" y="3743321"/>
            <a:ext cx="163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Babits és Ady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817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Babits helye az irodalomban: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-a Nyugat első nemzedékének tagja, később a folyóirat szerkesztője</a:t>
            </a:r>
          </a:p>
          <a:p>
            <a:r>
              <a:rPr lang="hu-HU" dirty="0" smtClean="0"/>
              <a:t>-sokoldalú életmű: lírikus, epikus, irodalomtörténész, esszéíró, műfordító</a:t>
            </a:r>
          </a:p>
          <a:p>
            <a:r>
              <a:rPr lang="hu-HU" dirty="0" smtClean="0"/>
              <a:t>-klasszikus modern költészet és hagyománykövetés egyszerre </a:t>
            </a:r>
            <a:r>
              <a:rPr lang="hu-HU" dirty="0" err="1" smtClean="0"/>
              <a:t>jellemzi</a:t>
            </a:r>
            <a:endParaRPr lang="hu-HU" dirty="0" smtClean="0"/>
          </a:p>
          <a:p>
            <a:r>
              <a:rPr lang="hu-HU" dirty="0" smtClean="0"/>
              <a:t>- tudós költő (bölcseleti irányultság </a:t>
            </a:r>
            <a:r>
              <a:rPr lang="hu-HU" dirty="0" err="1" smtClean="0"/>
              <a:t>jellemzi</a:t>
            </a:r>
            <a:r>
              <a:rPr lang="hu-HU" dirty="0" smtClean="0"/>
              <a:t>: görög természetfilozófia, Spinoza, Hume, Kant, </a:t>
            </a:r>
            <a:r>
              <a:rPr lang="hu-HU" b="1" i="1" dirty="0" smtClean="0"/>
              <a:t>Nietzsche</a:t>
            </a:r>
            <a:r>
              <a:rPr lang="hu-HU" b="1" dirty="0" smtClean="0"/>
              <a:t>,</a:t>
            </a:r>
            <a:r>
              <a:rPr lang="hu-HU" dirty="0" smtClean="0"/>
              <a:t> Schopenhauer, </a:t>
            </a:r>
            <a:r>
              <a:rPr lang="hu-HU" b="1" i="1" dirty="0" smtClean="0"/>
              <a:t>Bergson, Freud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62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Édesanyjával és testvéreivel</a:t>
            </a:r>
            <a:endParaRPr lang="hu-HU" dirty="0"/>
          </a:p>
        </p:txBody>
      </p:sp>
      <p:pic>
        <p:nvPicPr>
          <p:cNvPr id="5" name="Tartalom helye 4" descr="babits_1912o_06_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038600" cy="2248154"/>
          </a:xfrm>
        </p:spPr>
      </p:pic>
      <p:pic>
        <p:nvPicPr>
          <p:cNvPr id="6" name="Tartalom helye 5" descr="babits_ajanlo_03_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7775" y="1600200"/>
            <a:ext cx="28794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Esztergomban</a:t>
            </a:r>
            <a:endParaRPr lang="hu-HU" dirty="0"/>
          </a:p>
        </p:txBody>
      </p:sp>
      <p:pic>
        <p:nvPicPr>
          <p:cNvPr id="5" name="Tartalom helye 4" descr="040babits_torok_szofi_kislany_1930_nyar_02_hub1_fondiii22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0700" y="1600200"/>
            <a:ext cx="3111600" cy="4525963"/>
          </a:xfrm>
        </p:spPr>
      </p:pic>
      <p:pic>
        <p:nvPicPr>
          <p:cNvPr id="6" name="Tartalom helye 5" descr="039babits_torok_szofi_kislany_1930_nyar_01_hub1_fondiii22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65318"/>
            <a:ext cx="4038600" cy="31957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élet határain</a:t>
            </a:r>
            <a:endParaRPr lang="hu-HU" dirty="0"/>
          </a:p>
        </p:txBody>
      </p:sp>
      <p:pic>
        <p:nvPicPr>
          <p:cNvPr id="5" name="Tartalom helye 4" descr="babits_ajanlo_01_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7789" y="1600200"/>
            <a:ext cx="3277421" cy="4525963"/>
          </a:xfrm>
        </p:spPr>
      </p:pic>
      <p:pic>
        <p:nvPicPr>
          <p:cNvPr id="6" name="Tartalom helye 5" descr="babits_ajanlo_12_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4857" y="1600200"/>
            <a:ext cx="29652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Baráti körben</a:t>
            </a:r>
            <a:endParaRPr lang="hu-HU" dirty="0"/>
          </a:p>
        </p:txBody>
      </p:sp>
      <p:pic>
        <p:nvPicPr>
          <p:cNvPr id="5" name="Tartalom helye 4" descr="babits_ajanlo_07_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8043"/>
            <a:ext cx="4038600" cy="2470277"/>
          </a:xfrm>
        </p:spPr>
      </p:pic>
      <p:pic>
        <p:nvPicPr>
          <p:cNvPr id="8" name="Tartalom helye 7" descr="illyese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45835"/>
            <a:ext cx="4038600" cy="22346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Nagybetegen</a:t>
            </a:r>
            <a:endParaRPr lang="hu-HU" dirty="0"/>
          </a:p>
        </p:txBody>
      </p:sp>
      <p:pic>
        <p:nvPicPr>
          <p:cNvPr id="5" name="Tartalom helye 4" descr="babits_ajanlo_11_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63133"/>
            <a:ext cx="4038600" cy="2800096"/>
          </a:xfrm>
        </p:spPr>
      </p:pic>
      <p:pic>
        <p:nvPicPr>
          <p:cNvPr id="6" name="Tartalom helye 5" descr="babits_ajanlo_12_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4857" y="1600200"/>
            <a:ext cx="29652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http://www.literatura.hu/irok/xxszazad/eulira/babits.htm</a:t>
            </a:r>
            <a:endParaRPr lang="hu-HU" dirty="0" smtClean="0"/>
          </a:p>
          <a:p>
            <a:r>
              <a:rPr lang="hu-HU" dirty="0" smtClean="0"/>
              <a:t>Petőné Nagy Csilla 11. Irodalomkönyv Korona Kiadó Bp. 2007. </a:t>
            </a:r>
            <a:r>
              <a:rPr lang="hu-HU" smtClean="0"/>
              <a:t>355-363.o.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Babits Mihály és a Nyugat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Fiatal vidéki tanárként kapcsolatba kerül a Nagyváradon készülő A Holnap körével. A Holnap köteteiben már érett költőnek bizonyul, </a:t>
            </a:r>
            <a:r>
              <a:rPr lang="hu-HU" b="1" dirty="0" smtClean="0">
                <a:hlinkClick r:id="rId2"/>
              </a:rPr>
              <a:t>Ignotus</a:t>
            </a:r>
            <a:r>
              <a:rPr lang="hu-HU" dirty="0" smtClean="0"/>
              <a:t> is felfedezi, és a Nyugat indulásától kezdve munkatársa a nagy hatású folyóiratnak, amelynek később szerkesztője, majd főszerkesztője lesz. Élete és művészete összekapcsolódik a Nyugattal.</a:t>
            </a:r>
            <a:endParaRPr lang="hu-HU" dirty="0"/>
          </a:p>
        </p:txBody>
      </p:sp>
      <p:pic>
        <p:nvPicPr>
          <p:cNvPr id="8" name="Tartalom helye 7" descr="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4038600" cy="2971545"/>
          </a:xfrm>
        </p:spPr>
      </p:pic>
      <p:sp>
        <p:nvSpPr>
          <p:cNvPr id="9" name="Szövegdoboz 8"/>
          <p:cNvSpPr txBox="1"/>
          <p:nvPr/>
        </p:nvSpPr>
        <p:spPr>
          <a:xfrm>
            <a:off x="4644008" y="494116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Felső sor balról: Tóth Árpád, Beck Ö. Fülöp, Kosztolányi Dezső</a:t>
            </a:r>
          </a:p>
          <a:p>
            <a:r>
              <a:rPr lang="hu-HU" dirty="0" smtClean="0"/>
              <a:t>Alsó sor balról: Babits Mihály, Osváth Ernő, Gellért Oszkár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Babits pályatársai</a:t>
            </a:r>
            <a:endParaRPr lang="hu-HU" dirty="0"/>
          </a:p>
        </p:txBody>
      </p:sp>
      <p:pic>
        <p:nvPicPr>
          <p:cNvPr id="6" name="Tartalom helye 5" descr="hub1_babits_iii2332_48b_nag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038600" cy="2963323"/>
          </a:xfrm>
        </p:spPr>
      </p:pic>
      <p:pic>
        <p:nvPicPr>
          <p:cNvPr id="5" name="Tartalom helye 4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2478024" cy="1929384"/>
          </a:xfrm>
        </p:spPr>
      </p:pic>
      <p:sp>
        <p:nvSpPr>
          <p:cNvPr id="7" name="Szövegdoboz 6"/>
          <p:cNvSpPr txBox="1"/>
          <p:nvPr/>
        </p:nvSpPr>
        <p:spPr>
          <a:xfrm rot="10800000" flipV="1">
            <a:off x="395536" y="447892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Juhász Gyulával és Kosztolányi Dezsővel az egyetemen ismerkedett meg. Négyesy László híres szemináriumára jártak együtt.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 rot="10800000" flipV="1">
            <a:off x="5364088" y="364502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Adyval együtt publikáltak A Holnap című antológiába.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Babits származása</a:t>
            </a:r>
            <a:endParaRPr lang="hu-HU" dirty="0"/>
          </a:p>
        </p:txBody>
      </p:sp>
      <p:pic>
        <p:nvPicPr>
          <p:cNvPr id="5" name="Tartalom helye 4" descr="babits_ajanlo_02b_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2832629" cy="4525963"/>
          </a:xfrm>
        </p:spPr>
      </p:pic>
      <p:pic>
        <p:nvPicPr>
          <p:cNvPr id="6" name="Tartalom helye 5" descr="babits_ajanlo_02_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7284" y="1600200"/>
            <a:ext cx="2840432" cy="4525963"/>
          </a:xfrm>
        </p:spPr>
      </p:pic>
      <p:sp>
        <p:nvSpPr>
          <p:cNvPr id="8" name="Szövegdoboz 7"/>
          <p:cNvSpPr txBox="1"/>
          <p:nvPr/>
        </p:nvSpPr>
        <p:spPr>
          <a:xfrm rot="10800000" flipV="1">
            <a:off x="1043608" y="3949607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Babits Mihály édesapjával, a nemesi származású értelmiségi életet élő törvényszéki </a:t>
            </a:r>
            <a:r>
              <a:rPr lang="hu-HU" dirty="0" smtClean="0"/>
              <a:t>bíróval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292080" y="479715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Babits Mihály húga, Angyalka és édesanyjuk Kelemen Auróra, művelt, érzékeny  asszony</a:t>
            </a:r>
            <a:endParaRPr lang="hu-H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Iskolái</a:t>
            </a:r>
            <a:endParaRPr lang="hu-HU" dirty="0"/>
          </a:p>
        </p:txBody>
      </p:sp>
      <p:pic>
        <p:nvPicPr>
          <p:cNvPr id="5" name="Tartalom helye 4" descr="ciszterci_re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038600" cy="3034877"/>
          </a:xfrm>
        </p:spPr>
      </p:pic>
      <p:pic>
        <p:nvPicPr>
          <p:cNvPr id="6" name="Tartalom helye 5" descr="Budapest_ELTE_Univ_central_build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3657600" cy="2852928"/>
          </a:xfrm>
        </p:spPr>
      </p:pic>
      <p:sp>
        <p:nvSpPr>
          <p:cNvPr id="7" name="Szövegdoboz 6"/>
          <p:cNvSpPr txBox="1"/>
          <p:nvPr/>
        </p:nvSpPr>
        <p:spPr>
          <a:xfrm rot="10800000" flipV="1">
            <a:off x="971601" y="50131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Pécsi Cisztercita Gimnázium, ma Nagy Lajos Gimnázium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 rot="10800000" flipV="1">
            <a:off x="5508104" y="508518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Pázmány Péter Tudományegyetem, ma: ELTE Bölcsészkar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Életrajzi adatok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-1905-től tanárként dolgozott: Szegeden, Baján, Fogarason, majd Újpesten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-1908 nyarán velencei utazást tett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-1920-21-ben nála lakott költő tanítványa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Szabó Lőrinc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Osváth Ernő halála után Móricz Zsigmonddal együtt szerkesztik a Nyugatot 1933-ig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-1940-ben Dante-fordításáért </a:t>
            </a:r>
            <a:r>
              <a:rPr lang="hu-H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SanRemo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-díjat kapott, és tagjává választotta a MTA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19" y="1600200"/>
            <a:ext cx="3208762" cy="4525963"/>
          </a:xfrm>
        </p:spPr>
      </p:pic>
    </p:spTree>
    <p:extLst>
      <p:ext uri="{BB962C8B-B14F-4D97-AF65-F5344CB8AC3E}">
        <p14:creationId xmlns:p14="http://schemas.microsoft.com/office/powerpoint/2010/main" val="1328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Költői indulása</a:t>
            </a:r>
            <a:endParaRPr lang="hu-HU" dirty="0"/>
          </a:p>
        </p:txBody>
      </p:sp>
      <p:pic>
        <p:nvPicPr>
          <p:cNvPr id="5" name="Tartalom helye 4" descr="1910fogaras_04a_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0677" y="1600200"/>
            <a:ext cx="2871645" cy="4525963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Az induló Babits célkitűzése kettős:</a:t>
            </a:r>
          </a:p>
          <a:p>
            <a:r>
              <a:rPr lang="hu-HU" dirty="0" smtClean="0"/>
              <a:t>a</a:t>
            </a:r>
            <a:r>
              <a:rPr lang="hu-HU" b="1" dirty="0" smtClean="0"/>
              <a:t>.) </a:t>
            </a:r>
            <a:r>
              <a:rPr lang="hu-HU" b="1" i="1" dirty="0" smtClean="0"/>
              <a:t>Filozofikussá, bölcseleti érvényűvé </a:t>
            </a:r>
            <a:r>
              <a:rPr lang="hu-HU" dirty="0" smtClean="0"/>
              <a:t>tenni költészetét. Minden újítás a hagyomány újragondolását is jelenti egyben. </a:t>
            </a:r>
          </a:p>
          <a:p>
            <a:r>
              <a:rPr lang="hu-HU" dirty="0" smtClean="0"/>
              <a:t>b.) Poétikai szempontból Babits </a:t>
            </a:r>
            <a:r>
              <a:rPr lang="hu-HU" b="1" i="1" dirty="0" smtClean="0"/>
              <a:t>túl akar lépni </a:t>
            </a:r>
            <a:r>
              <a:rPr lang="hu-HU" dirty="0" smtClean="0"/>
              <a:t>a romantikus </a:t>
            </a:r>
            <a:r>
              <a:rPr lang="hu-HU" b="1" i="1" dirty="0" err="1" smtClean="0"/>
              <a:t>énlírán</a:t>
            </a:r>
            <a:r>
              <a:rPr lang="hu-HU" b="1" i="1" dirty="0" smtClean="0"/>
              <a:t>,</a:t>
            </a:r>
            <a:r>
              <a:rPr lang="hu-HU" dirty="0" smtClean="0"/>
              <a:t> törekvése tehát egy objektív, </a:t>
            </a:r>
            <a:r>
              <a:rPr lang="hu-HU" b="1" i="1" dirty="0" smtClean="0"/>
              <a:t>tárgyias költészet </a:t>
            </a:r>
            <a:r>
              <a:rPr lang="hu-HU" dirty="0" smtClean="0"/>
              <a:t>létrehozása.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pályaszakasza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hu-HU" dirty="0" smtClean="0"/>
              <a:t>1909-ben első verseskötetével (Levelek </a:t>
            </a:r>
            <a:r>
              <a:rPr lang="hu-HU" dirty="0" err="1" smtClean="0"/>
              <a:t>Iris</a:t>
            </a:r>
            <a:r>
              <a:rPr lang="hu-HU" dirty="0" smtClean="0"/>
              <a:t> koszorújából)az új magyar költészet első vonalába lép.</a:t>
            </a:r>
          </a:p>
          <a:p>
            <a:pPr>
              <a:buFont typeface="Wingdings" pitchFamily="2" charset="2"/>
              <a:buChar char="q"/>
            </a:pPr>
            <a:r>
              <a:rPr lang="hu-HU" dirty="0"/>
              <a:t>B</a:t>
            </a:r>
            <a:r>
              <a:rPr lang="hu-HU" dirty="0" smtClean="0"/>
              <a:t>elefog </a:t>
            </a:r>
            <a:r>
              <a:rPr lang="hu-HU" dirty="0" smtClean="0">
                <a:hlinkClick r:id="rId2"/>
              </a:rPr>
              <a:t>Dante</a:t>
            </a:r>
            <a:r>
              <a:rPr lang="hu-HU" dirty="0" smtClean="0"/>
              <a:t> Isteni színjátékának lefordításába.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Herceg, hátha megjön a tél is!(1911) 2.verseskötet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Formai sokszínűség, témagazdagság </a:t>
            </a:r>
            <a:r>
              <a:rPr lang="hu-HU" dirty="0" err="1" smtClean="0"/>
              <a:t>jellemzi</a:t>
            </a:r>
            <a:r>
              <a:rPr lang="hu-HU" dirty="0" smtClean="0"/>
              <a:t> líráját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Stílus: szecesszió, </a:t>
            </a:r>
            <a:r>
              <a:rPr lang="hu-HU" dirty="0" err="1" smtClean="0"/>
              <a:t>impresshzinizmus</a:t>
            </a:r>
            <a:r>
              <a:rPr lang="hu-HU" dirty="0" smtClean="0"/>
              <a:t>, szimbolizmus</a:t>
            </a:r>
          </a:p>
        </p:txBody>
      </p:sp>
      <p:pic>
        <p:nvPicPr>
          <p:cNvPr id="7" name="Tartalom helye 6" descr="BabitsMihal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1724025" cy="261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773</Words>
  <Application>Microsoft Office PowerPoint</Application>
  <PresentationFormat>Diavetítés a képernyőre (4:3 oldalarány)</PresentationFormat>
  <Paragraphs>100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Book Antiqua</vt:lpstr>
      <vt:lpstr>Lucida Sans</vt:lpstr>
      <vt:lpstr>Times New Roman</vt:lpstr>
      <vt:lpstr>Wingdings</vt:lpstr>
      <vt:lpstr>Wingdings 2</vt:lpstr>
      <vt:lpstr>Wingdings 3</vt:lpstr>
      <vt:lpstr>Hegycsúcs</vt:lpstr>
      <vt:lpstr>Babits Mihály (1883-1941)</vt:lpstr>
      <vt:lpstr>Babits helye az irodalomban:</vt:lpstr>
      <vt:lpstr>Babits Mihály és a Nyugat</vt:lpstr>
      <vt:lpstr>Babits pályatársai</vt:lpstr>
      <vt:lpstr>Babits származása</vt:lpstr>
      <vt:lpstr>Iskolái</vt:lpstr>
      <vt:lpstr>Életrajzi adatok</vt:lpstr>
      <vt:lpstr>Költői indulása</vt:lpstr>
      <vt:lpstr>Első pályaszakasza</vt:lpstr>
      <vt:lpstr>A forradalmak idején</vt:lpstr>
      <vt:lpstr>A 3. pályaszakasz jellemzése</vt:lpstr>
      <vt:lpstr>Költészete a ‘30-as években</vt:lpstr>
      <vt:lpstr>Babits regényei</vt:lpstr>
      <vt:lpstr>Babits drámái, műfordítói tevékenysége, esszéírói munkássága</vt:lpstr>
      <vt:lpstr>Irodalmi vezér</vt:lpstr>
      <vt:lpstr>Babits értékelése</vt:lpstr>
      <vt:lpstr>Babits hatása</vt:lpstr>
      <vt:lpstr>A Nyugat 25 éves jubileumán</vt:lpstr>
      <vt:lpstr>Pályatársak, barátok és tanítványok</vt:lpstr>
      <vt:lpstr>Édesanyjával és testvéreivel</vt:lpstr>
      <vt:lpstr>Esztergomban</vt:lpstr>
      <vt:lpstr>Az élet határain</vt:lpstr>
      <vt:lpstr>Baráti körben</vt:lpstr>
      <vt:lpstr>Nagybetegen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Babits Mihály (1885-1942)</dc:title>
  <dc:creator>mari</dc:creator>
  <cp:lastModifiedBy>Teiszer Maria</cp:lastModifiedBy>
  <cp:revision>34</cp:revision>
  <dcterms:created xsi:type="dcterms:W3CDTF">2013-09-22T16:25:12Z</dcterms:created>
  <dcterms:modified xsi:type="dcterms:W3CDTF">2018-09-08T18:03:18Z</dcterms:modified>
</cp:coreProperties>
</file>